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9" r:id="rId3"/>
    <p:sldId id="257" r:id="rId4"/>
    <p:sldId id="263" r:id="rId5"/>
    <p:sldId id="269" r:id="rId6"/>
    <p:sldId id="259" r:id="rId7"/>
    <p:sldId id="264" r:id="rId8"/>
    <p:sldId id="278" r:id="rId9"/>
    <p:sldId id="280" r:id="rId10"/>
    <p:sldId id="281" r:id="rId11"/>
    <p:sldId id="265" r:id="rId12"/>
    <p:sldId id="266" r:id="rId13"/>
    <p:sldId id="268" r:id="rId14"/>
    <p:sldId id="272" r:id="rId15"/>
    <p:sldId id="274" r:id="rId16"/>
    <p:sldId id="277" r:id="rId17"/>
    <p:sldId id="27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474" autoAdjust="0"/>
    <p:restoredTop sz="94660"/>
  </p:normalViewPr>
  <p:slideViewPr>
    <p:cSldViewPr snapToGrid="0">
      <p:cViewPr>
        <p:scale>
          <a:sx n="76" d="100"/>
          <a:sy n="76" d="100"/>
        </p:scale>
        <p:origin x="-114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image" Target="../media/image8.gif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image" Target="../media/image7.gif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0907" y="1754294"/>
            <a:ext cx="7766936" cy="1646302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Обобщение и систематизация знаний по теме «Глагол»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5492" y="4112434"/>
            <a:ext cx="8051416" cy="2235199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4" name="Muzykalnye_detskie_igry_-_Pyatochka_nosochek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97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2039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3" descr="e532a9701354b04a61e4d5969a1ffe03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429000"/>
            <a:ext cx="2635250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e532a9701354b04a61e4d5969a1ffe03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037" y="3044824"/>
            <a:ext cx="1681163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3" descr="e532a9701354b04a61e4d5969a1ffe03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200" y="3748723"/>
            <a:ext cx="1681162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Muzykalnye_detskie_igry_-_Pyatochka_nosochek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22800" y="31194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2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Проверим умение писать личные окончания глаголов</a:t>
            </a:r>
            <a:r>
              <a:rPr lang="ru-RU" dirty="0" smtClean="0">
                <a:solidFill>
                  <a:srgbClr val="7030A0"/>
                </a:solidFill>
              </a:rPr>
              <a:t>. </a:t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Рису-м в альбоме </a:t>
            </a:r>
            <a:r>
              <a:rPr lang="ru-RU" sz="3600" dirty="0"/>
              <a:t>,</a:t>
            </a:r>
            <a:r>
              <a:rPr lang="ru-RU" sz="3600" dirty="0" smtClean="0"/>
              <a:t> </a:t>
            </a:r>
            <a:r>
              <a:rPr lang="ru-RU" sz="3600" dirty="0" err="1" smtClean="0"/>
              <a:t>дыш</a:t>
            </a:r>
            <a:r>
              <a:rPr lang="ru-RU" sz="3600" dirty="0" smtClean="0"/>
              <a:t>-т воздухом, выразительно </a:t>
            </a:r>
            <a:r>
              <a:rPr lang="ru-RU" sz="3600" dirty="0" err="1" smtClean="0"/>
              <a:t>чита</a:t>
            </a:r>
            <a:r>
              <a:rPr lang="ru-RU" sz="3600" dirty="0" smtClean="0"/>
              <a:t>-те, смотр-</a:t>
            </a:r>
            <a:r>
              <a:rPr lang="ru-RU" sz="3600" dirty="0" err="1" smtClean="0"/>
              <a:t>тся</a:t>
            </a:r>
            <a:r>
              <a:rPr lang="ru-RU" sz="3600" dirty="0" smtClean="0"/>
              <a:t> в зеркало , </a:t>
            </a:r>
            <a:r>
              <a:rPr lang="ru-RU" sz="3600" dirty="0" err="1" smtClean="0"/>
              <a:t>наблюда-шь</a:t>
            </a:r>
            <a:r>
              <a:rPr lang="ru-RU" sz="3600" dirty="0" smtClean="0"/>
              <a:t> за погодой</a:t>
            </a:r>
            <a:r>
              <a:rPr lang="ru-RU" sz="3600" dirty="0"/>
              <a:t>.</a:t>
            </a:r>
            <a:endParaRPr lang="ru-RU" sz="3600" dirty="0" smtClean="0"/>
          </a:p>
          <a:p>
            <a:endParaRPr lang="ru-RU" sz="3200" dirty="0"/>
          </a:p>
          <a:p>
            <a:r>
              <a:rPr lang="ru-RU" sz="3200" dirty="0" smtClean="0"/>
              <a:t>Взаимопроверка тетрадей.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2663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62874"/>
            <a:ext cx="9009037" cy="141203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Фразеологические бороты. 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4000" dirty="0" smtClean="0">
                <a:solidFill>
                  <a:srgbClr val="7030A0"/>
                </a:solidFill>
              </a:rPr>
              <a:t>Объяснить.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797563"/>
            <a:ext cx="3606769" cy="4807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Водить за нос-</a:t>
            </a:r>
          </a:p>
          <a:p>
            <a:pPr marL="0" indent="0">
              <a:buNone/>
            </a:pPr>
            <a:r>
              <a:rPr lang="ru-RU" sz="3600" dirty="0" smtClean="0"/>
              <a:t>обманывать, </a:t>
            </a:r>
          </a:p>
          <a:p>
            <a:pPr marL="0" indent="0">
              <a:buNone/>
            </a:pPr>
            <a:r>
              <a:rPr lang="ru-RU" sz="3600" dirty="0"/>
              <a:t>в</a:t>
            </a:r>
            <a:r>
              <a:rPr lang="ru-RU" sz="3600" dirty="0" smtClean="0"/>
              <a:t>водить в заблуждение, обещать, но не выполнять обещанного.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71730" y="2902268"/>
            <a:ext cx="4184034" cy="3880773"/>
          </a:xfrm>
        </p:spPr>
        <p:txBody>
          <a:bodyPr/>
          <a:lstStyle/>
          <a:p>
            <a:r>
              <a:rPr lang="ru-RU" sz="3600" dirty="0" smtClean="0"/>
              <a:t>Язык без костей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883" y="1182914"/>
            <a:ext cx="7453117" cy="5791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51339" y="-229116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02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3854528" cy="226214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НЕ С ГЛАГОЛАМИ. </a:t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</a:rPr>
              <a:t>Запомнить и  </a:t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</a:rPr>
              <a:t>записать.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6150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На уроках больше  </a:t>
            </a:r>
          </a:p>
          <a:p>
            <a:pPr marL="0" indent="0">
              <a:buNone/>
            </a:pPr>
            <a:r>
              <a:rPr lang="ru-RU" sz="2800" dirty="0" smtClean="0"/>
              <a:t>Не говорить с соседом ! </a:t>
            </a:r>
          </a:p>
          <a:p>
            <a:pPr marL="0" indent="0">
              <a:buNone/>
            </a:pPr>
            <a:r>
              <a:rPr lang="ru-RU" sz="2800" dirty="0" smtClean="0"/>
              <a:t>Я согласен даже </a:t>
            </a:r>
          </a:p>
          <a:p>
            <a:pPr marL="0" indent="0">
              <a:buNone/>
            </a:pPr>
            <a:r>
              <a:rPr lang="ru-RU" sz="2800" dirty="0" smtClean="0"/>
              <a:t>Не рисовать на карте! </a:t>
            </a:r>
          </a:p>
          <a:p>
            <a:pPr marL="0" indent="0">
              <a:buNone/>
            </a:pPr>
            <a:r>
              <a:rPr lang="ru-RU" sz="2800" dirty="0" smtClean="0"/>
              <a:t>Я согласен даже </a:t>
            </a:r>
          </a:p>
          <a:p>
            <a:pPr marL="0" indent="0">
              <a:buNone/>
            </a:pPr>
            <a:r>
              <a:rPr lang="ru-RU" sz="2800" dirty="0" smtClean="0"/>
              <a:t>Не танцевать на парте! </a:t>
            </a:r>
          </a:p>
          <a:p>
            <a:pPr marL="0" indent="0">
              <a:buNone/>
            </a:pPr>
            <a:r>
              <a:rPr lang="ru-RU" sz="2800" dirty="0" smtClean="0"/>
              <a:t>Но не делайте вы мне </a:t>
            </a:r>
          </a:p>
          <a:p>
            <a:pPr marL="0" indent="0">
              <a:buNone/>
            </a:pPr>
            <a:r>
              <a:rPr lang="ru-RU" sz="2800" dirty="0" smtClean="0"/>
              <a:t>Никаких упрёков, </a:t>
            </a:r>
          </a:p>
          <a:p>
            <a:pPr marL="0" indent="0">
              <a:buNone/>
            </a:pPr>
            <a:r>
              <a:rPr lang="ru-RU" sz="2800" dirty="0" smtClean="0"/>
              <a:t>Если даже я и </a:t>
            </a:r>
          </a:p>
          <a:p>
            <a:pPr marL="0" indent="0">
              <a:buNone/>
            </a:pPr>
            <a:r>
              <a:rPr lang="ru-RU" sz="2800" dirty="0" smtClean="0"/>
              <a:t>Не выучу уроков! </a:t>
            </a:r>
          </a:p>
          <a:p>
            <a:pPr marL="0" indent="0">
              <a:buNone/>
            </a:pPr>
            <a:r>
              <a:rPr lang="ru-RU" sz="2800" dirty="0" smtClean="0"/>
              <a:t>(Вронский )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4" y="2262146"/>
            <a:ext cx="3854528" cy="3779215"/>
          </a:xfrm>
        </p:spPr>
        <p:txBody>
          <a:bodyPr>
            <a:noAutofit/>
          </a:bodyPr>
          <a:lstStyle/>
          <a:p>
            <a:r>
              <a:rPr lang="ru-RU" sz="2800" dirty="0" smtClean="0"/>
              <a:t>Завести велели мне </a:t>
            </a:r>
          </a:p>
          <a:p>
            <a:r>
              <a:rPr lang="ru-RU" sz="2800" dirty="0" smtClean="0"/>
              <a:t>Новые привычки. </a:t>
            </a:r>
          </a:p>
          <a:p>
            <a:r>
              <a:rPr lang="ru-RU" sz="2800" dirty="0" smtClean="0"/>
              <a:t>Никогда девчонок  </a:t>
            </a:r>
          </a:p>
          <a:p>
            <a:r>
              <a:rPr lang="ru-RU" sz="2800" dirty="0" smtClean="0"/>
              <a:t>Не дёргать за косички! </a:t>
            </a:r>
          </a:p>
          <a:p>
            <a:r>
              <a:rPr lang="ru-RU" sz="2800" dirty="0" smtClean="0"/>
              <a:t>Никогда с братишкой </a:t>
            </a:r>
          </a:p>
          <a:p>
            <a:r>
              <a:rPr lang="ru-RU" sz="2800" dirty="0" smtClean="0"/>
              <a:t>Не драться за обедом </a:t>
            </a:r>
          </a:p>
        </p:txBody>
      </p:sp>
    </p:spTree>
    <p:extLst>
      <p:ext uri="{BB962C8B-B14F-4D97-AF65-F5344CB8AC3E}">
        <p14:creationId xmlns:p14="http://schemas.microsoft.com/office/powerpoint/2010/main" val="243912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95" y="526627"/>
            <a:ext cx="8596668" cy="182658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Какие новые хорошие привычки запомнили? Какие хотите добавить?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41495" y="3007360"/>
            <a:ext cx="9855200" cy="213273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 сердись, не скучай, не спеши, не с глаголами верно пиши. Ты подумай, и всё запиши ,мы порадуемся от души.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83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0"/>
            <a:ext cx="916432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11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135" y="1034627"/>
            <a:ext cx="8596668" cy="1826581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Итог урока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861208"/>
            <a:ext cx="8596668" cy="287208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Мне понравилось… </a:t>
            </a:r>
          </a:p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На уроке я узнал… </a:t>
            </a:r>
          </a:p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Меня удивило…. </a:t>
            </a:r>
          </a:p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Мне бы хотелось…</a:t>
            </a:r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52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СПАСИБО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14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" y="-88900"/>
            <a:ext cx="7566660" cy="694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07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806" y="-1950720"/>
            <a:ext cx="8596668" cy="19507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sz="4000" dirty="0" smtClean="0">
                <a:solidFill>
                  <a:srgbClr val="7030A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3925" y="297180"/>
            <a:ext cx="4184035" cy="6560820"/>
          </a:xfrm>
        </p:spPr>
        <p:txBody>
          <a:bodyPr>
            <a:normAutofit/>
          </a:bodyPr>
          <a:lstStyle/>
          <a:p>
            <a:r>
              <a:rPr lang="ru-RU" sz="4400" dirty="0" err="1" smtClean="0"/>
              <a:t>Гл</a:t>
            </a:r>
            <a:r>
              <a:rPr lang="ru-RU" sz="4400" dirty="0" smtClean="0"/>
              <a:t>-тать</a:t>
            </a:r>
            <a:endParaRPr lang="ru-RU" sz="4400" dirty="0"/>
          </a:p>
          <a:p>
            <a:r>
              <a:rPr lang="ru-RU" sz="4400" dirty="0" smtClean="0"/>
              <a:t>Л-вить</a:t>
            </a:r>
          </a:p>
          <a:p>
            <a:r>
              <a:rPr lang="ru-RU" sz="4400" dirty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втобус</a:t>
            </a:r>
          </a:p>
          <a:p>
            <a:r>
              <a:rPr lang="ru-RU" sz="4400" dirty="0" smtClean="0"/>
              <a:t>Г-в-</a:t>
            </a:r>
            <a:r>
              <a:rPr lang="ru-RU" sz="4400" dirty="0" err="1" smtClean="0"/>
              <a:t>рить</a:t>
            </a:r>
            <a:endParaRPr lang="ru-RU" sz="4400" dirty="0" smtClean="0"/>
          </a:p>
          <a:p>
            <a:r>
              <a:rPr lang="ru-RU" sz="4400" dirty="0">
                <a:solidFill>
                  <a:srgbClr val="FF0000"/>
                </a:solidFill>
              </a:rPr>
              <a:t>О</a:t>
            </a:r>
            <a:r>
              <a:rPr lang="ru-RU" sz="4400" dirty="0" smtClean="0"/>
              <a:t>бдумать</a:t>
            </a:r>
          </a:p>
          <a:p>
            <a:r>
              <a:rPr lang="ru-RU" sz="4400" dirty="0" smtClean="0"/>
              <a:t>Л</a:t>
            </a:r>
            <a:r>
              <a:rPr lang="ru-RU" sz="4400" dirty="0">
                <a:solidFill>
                  <a:srgbClr val="FF0000"/>
                </a:solidFill>
              </a:rPr>
              <a:t>е</a:t>
            </a:r>
            <a:r>
              <a:rPr lang="ru-RU" sz="4400" dirty="0" smtClean="0"/>
              <a:t>нится</a:t>
            </a:r>
          </a:p>
          <a:p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787140" y="0"/>
            <a:ext cx="5740674" cy="66751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1. Проспрягать глагол.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2.Образовать 3 формы времени.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3.Подобрать к существительному как можно больше глаголов.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4.Записать антоним.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5.Образовать глагол н.в.,3л.ед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6.Разобрать глагол по составу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09436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895" y="1087120"/>
            <a:ext cx="9651999" cy="3403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Проверяем :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Гл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rgbClr val="7030A0"/>
                </a:solidFill>
              </a:rPr>
              <a:t>таю, </a:t>
            </a:r>
            <a:r>
              <a:rPr lang="ru-RU" b="1" dirty="0" err="1" smtClean="0">
                <a:solidFill>
                  <a:srgbClr val="7030A0"/>
                </a:solidFill>
              </a:rPr>
              <a:t>гл</a:t>
            </a:r>
            <a:r>
              <a:rPr lang="ru-RU" b="1" dirty="0" err="1" smtClean="0">
                <a:solidFill>
                  <a:srgbClr val="FF0000"/>
                </a:solidFill>
              </a:rPr>
              <a:t>о</a:t>
            </a:r>
            <a:r>
              <a:rPr lang="ru-RU" b="1" dirty="0" err="1" smtClean="0">
                <a:solidFill>
                  <a:srgbClr val="7030A0"/>
                </a:solidFill>
              </a:rPr>
              <a:t>та</a:t>
            </a:r>
            <a:r>
              <a:rPr lang="ru-RU" b="1" dirty="0" err="1" smtClean="0">
                <a:solidFill>
                  <a:srgbClr val="FF0000"/>
                </a:solidFill>
              </a:rPr>
              <a:t>е</a:t>
            </a:r>
            <a:r>
              <a:rPr lang="ru-RU" b="1" dirty="0" err="1" smtClean="0">
                <a:solidFill>
                  <a:srgbClr val="7030A0"/>
                </a:solidFill>
              </a:rPr>
              <a:t>м,гл</a:t>
            </a:r>
            <a:r>
              <a:rPr lang="ru-RU" b="1" dirty="0" err="1" smtClean="0">
                <a:solidFill>
                  <a:srgbClr val="FF0000"/>
                </a:solidFill>
              </a:rPr>
              <a:t>о</a:t>
            </a:r>
            <a:r>
              <a:rPr lang="ru-RU" b="1" dirty="0" err="1" smtClean="0">
                <a:solidFill>
                  <a:srgbClr val="7030A0"/>
                </a:solidFill>
              </a:rPr>
              <a:t>та</a:t>
            </a:r>
            <a:r>
              <a:rPr lang="ru-RU" b="1" dirty="0" err="1" smtClean="0">
                <a:solidFill>
                  <a:srgbClr val="FF0000"/>
                </a:solidFill>
              </a:rPr>
              <a:t>е</a:t>
            </a:r>
            <a:r>
              <a:rPr lang="ru-RU" b="1" dirty="0" err="1" smtClean="0">
                <a:solidFill>
                  <a:srgbClr val="7030A0"/>
                </a:solidFill>
              </a:rPr>
              <a:t>шь,гл</a:t>
            </a:r>
            <a:r>
              <a:rPr lang="ru-RU" b="1" dirty="0" err="1" smtClean="0">
                <a:solidFill>
                  <a:srgbClr val="FF0000"/>
                </a:solidFill>
              </a:rPr>
              <a:t>о</a:t>
            </a:r>
            <a:r>
              <a:rPr lang="ru-RU" b="1" dirty="0" err="1" smtClean="0">
                <a:solidFill>
                  <a:srgbClr val="7030A0"/>
                </a:solidFill>
              </a:rPr>
              <a:t>та</a:t>
            </a:r>
            <a:r>
              <a:rPr lang="ru-RU" b="1" dirty="0" err="1" smtClean="0">
                <a:solidFill>
                  <a:srgbClr val="FF0000"/>
                </a:solidFill>
              </a:rPr>
              <a:t>е</a:t>
            </a:r>
            <a:r>
              <a:rPr lang="ru-RU" b="1" dirty="0" err="1" smtClean="0">
                <a:solidFill>
                  <a:srgbClr val="7030A0"/>
                </a:solidFill>
              </a:rPr>
              <a:t>те</a:t>
            </a:r>
            <a:r>
              <a:rPr lang="ru-RU" b="1" dirty="0" smtClean="0">
                <a:solidFill>
                  <a:srgbClr val="7030A0"/>
                </a:solidFill>
              </a:rPr>
              <a:t>, гл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rgbClr val="7030A0"/>
                </a:solidFill>
              </a:rPr>
              <a:t>та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rgbClr val="7030A0"/>
                </a:solidFill>
              </a:rPr>
              <a:t>т, гл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rgbClr val="7030A0"/>
                </a:solidFill>
              </a:rPr>
              <a:t>тают.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Лов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7030A0"/>
                </a:solidFill>
              </a:rPr>
              <a:t>м (</a:t>
            </a:r>
            <a:r>
              <a:rPr lang="ru-RU" b="1" dirty="0" err="1" smtClean="0">
                <a:solidFill>
                  <a:srgbClr val="7030A0"/>
                </a:solidFill>
              </a:rPr>
              <a:t>н.в</a:t>
            </a:r>
            <a:r>
              <a:rPr lang="ru-RU" b="1" dirty="0" smtClean="0">
                <a:solidFill>
                  <a:srgbClr val="7030A0"/>
                </a:solidFill>
              </a:rPr>
              <a:t>.),лов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7030A0"/>
                </a:solidFill>
              </a:rPr>
              <a:t>л(</a:t>
            </a:r>
            <a:r>
              <a:rPr lang="ru-RU" b="1" dirty="0" err="1" smtClean="0">
                <a:solidFill>
                  <a:srgbClr val="7030A0"/>
                </a:solidFill>
              </a:rPr>
              <a:t>п.в</a:t>
            </a:r>
            <a:r>
              <a:rPr lang="ru-RU" b="1" dirty="0" smtClean="0">
                <a:solidFill>
                  <a:srgbClr val="7030A0"/>
                </a:solidFill>
              </a:rPr>
              <a:t>.),будет лов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7030A0"/>
                </a:solidFill>
              </a:rPr>
              <a:t>ть.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Шум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7030A0"/>
                </a:solidFill>
              </a:rPr>
              <a:t>т, останавлива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rgbClr val="7030A0"/>
                </a:solidFill>
              </a:rPr>
              <a:t>тся ,пых</a:t>
            </a:r>
            <a:r>
              <a:rPr lang="ru-RU" b="1" dirty="0" smtClean="0">
                <a:solidFill>
                  <a:srgbClr val="FF0000"/>
                </a:solidFill>
              </a:rPr>
              <a:t>ти</a:t>
            </a:r>
            <a:r>
              <a:rPr lang="ru-RU" b="1" dirty="0" smtClean="0">
                <a:solidFill>
                  <a:srgbClr val="7030A0"/>
                </a:solidFill>
              </a:rPr>
              <a:t>т, тарахт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7030A0"/>
                </a:solidFill>
              </a:rPr>
              <a:t>т, тормозит ,гуд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7030A0"/>
                </a:solidFill>
              </a:rPr>
              <a:t>т</a:t>
            </a:r>
            <a:r>
              <a:rPr lang="ru-RU" b="1" dirty="0">
                <a:solidFill>
                  <a:srgbClr val="7030A0"/>
                </a:solidFill>
              </a:rPr>
              <a:t>.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8748" y="4490720"/>
            <a:ext cx="8596668" cy="255016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Г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rgbClr val="7030A0"/>
                </a:solidFill>
              </a:rPr>
              <a:t>в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rgbClr val="7030A0"/>
                </a:solidFill>
              </a:rPr>
              <a:t>рить-м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>
                <a:solidFill>
                  <a:srgbClr val="7030A0"/>
                </a:solidFill>
              </a:rPr>
              <a:t>лч</a:t>
            </a: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r>
              <a:rPr lang="ru-RU" sz="4400" b="1" dirty="0" smtClean="0">
                <a:solidFill>
                  <a:srgbClr val="7030A0"/>
                </a:solidFill>
              </a:rPr>
              <a:t>ть.</a:t>
            </a:r>
            <a:r>
              <a:rPr lang="ru-RU" sz="4400" b="1" dirty="0">
                <a:solidFill>
                  <a:srgbClr val="7030A0"/>
                </a:solidFill>
              </a:rPr>
              <a:t> </a:t>
            </a:r>
            <a:r>
              <a:rPr lang="ru-RU" sz="4400" b="1" dirty="0" smtClean="0">
                <a:solidFill>
                  <a:srgbClr val="7030A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254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745" y="552052"/>
            <a:ext cx="8596668" cy="1320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ГЛАГОЛ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Что делать?  Что сделать?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ПОСТОЯННЫЕ ПРИЗНАКИ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вид 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овершенный      несовершенный 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7030A0"/>
                </a:solidFill>
              </a:rPr>
              <a:t>с</a:t>
            </a:r>
            <a:r>
              <a:rPr lang="ru-RU" sz="3600" dirty="0" smtClean="0">
                <a:solidFill>
                  <a:srgbClr val="7030A0"/>
                </a:solidFill>
              </a:rPr>
              <a:t>пряжение 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1спр.         2спр.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0385" y="2161656"/>
            <a:ext cx="4185618" cy="576262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НЕПОСТОЯННЫЕ ПРИЗНАКИ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Время </a:t>
            </a:r>
          </a:p>
          <a:p>
            <a:pPr marL="0" indent="0">
              <a:buNone/>
            </a:pPr>
            <a:r>
              <a:rPr lang="ru-RU" sz="3900" dirty="0" smtClean="0">
                <a:solidFill>
                  <a:srgbClr val="7030A0"/>
                </a:solidFill>
              </a:rPr>
              <a:t>п .в      </a:t>
            </a:r>
            <a:r>
              <a:rPr lang="ru-RU" sz="3900" dirty="0" err="1" smtClean="0">
                <a:solidFill>
                  <a:srgbClr val="7030A0"/>
                </a:solidFill>
              </a:rPr>
              <a:t>н.в</a:t>
            </a:r>
            <a:r>
              <a:rPr lang="ru-RU" sz="3900" dirty="0" smtClean="0">
                <a:solidFill>
                  <a:srgbClr val="7030A0"/>
                </a:solidFill>
              </a:rPr>
              <a:t>.    </a:t>
            </a:r>
            <a:r>
              <a:rPr lang="ru-RU" sz="3900" dirty="0" err="1" smtClean="0">
                <a:solidFill>
                  <a:srgbClr val="7030A0"/>
                </a:solidFill>
              </a:rPr>
              <a:t>б.в</a:t>
            </a:r>
            <a:r>
              <a:rPr lang="ru-RU" sz="3900" dirty="0" smtClean="0">
                <a:solidFill>
                  <a:srgbClr val="7030A0"/>
                </a:solidFill>
              </a:rPr>
              <a:t> 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од           лицо  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исло        число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04730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4480"/>
            <a:ext cx="8596668" cy="164592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Употребляй глаголы правильно.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Надеть</a:t>
            </a:r>
            <a:r>
              <a:rPr lang="ru-RU" dirty="0" smtClean="0">
                <a:solidFill>
                  <a:srgbClr val="7030A0"/>
                </a:solidFill>
              </a:rPr>
              <a:t> (что-нибудь)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                            </a:t>
            </a:r>
            <a:r>
              <a:rPr lang="ru-RU" dirty="0" smtClean="0">
                <a:solidFill>
                  <a:srgbClr val="FF0000"/>
                </a:solidFill>
              </a:rPr>
              <a:t> Одеть </a:t>
            </a:r>
            <a:r>
              <a:rPr lang="ru-RU" dirty="0" smtClean="0">
                <a:solidFill>
                  <a:srgbClr val="7030A0"/>
                </a:solidFill>
              </a:rPr>
              <a:t>(кого-нибудь</a:t>
            </a:r>
            <a:r>
              <a:rPr lang="ru-RU" dirty="0" smtClean="0">
                <a:solidFill>
                  <a:srgbClr val="002060"/>
                </a:solidFill>
              </a:rPr>
              <a:t>)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2248191"/>
            <a:ext cx="4184035" cy="38807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/>
              <a:t>ф</a:t>
            </a:r>
            <a:r>
              <a:rPr lang="ru-RU" sz="3600" dirty="0" smtClean="0"/>
              <a:t>орму </a:t>
            </a:r>
          </a:p>
          <a:p>
            <a:pPr marL="0" indent="0">
              <a:buNone/>
            </a:pPr>
            <a:r>
              <a:rPr lang="ru-RU" sz="3600" dirty="0" smtClean="0"/>
              <a:t>пальто </a:t>
            </a:r>
            <a:endParaRPr lang="ru-RU" sz="3600" dirty="0"/>
          </a:p>
          <a:p>
            <a:pPr marL="0" indent="0">
              <a:buNone/>
            </a:pPr>
            <a:r>
              <a:rPr lang="ru-RU" sz="3600" dirty="0" smtClean="0"/>
              <a:t>туфли </a:t>
            </a:r>
          </a:p>
          <a:p>
            <a:pPr marL="0" indent="0">
              <a:buNone/>
            </a:pPr>
            <a:r>
              <a:rPr lang="ru-RU" sz="3600" dirty="0"/>
              <a:t>ш</a:t>
            </a:r>
            <a:r>
              <a:rPr lang="ru-RU" sz="3600" dirty="0" smtClean="0"/>
              <a:t>апку </a:t>
            </a:r>
          </a:p>
          <a:p>
            <a:pPr marL="0" indent="0">
              <a:buNone/>
            </a:pPr>
            <a:r>
              <a:rPr lang="ru-RU" sz="3600" dirty="0"/>
              <a:t>п</a:t>
            </a:r>
            <a:r>
              <a:rPr lang="ru-RU" sz="3600" dirty="0" smtClean="0"/>
              <a:t>латье </a:t>
            </a:r>
          </a:p>
          <a:p>
            <a:pPr marL="0" indent="0">
              <a:buNone/>
            </a:pPr>
            <a:r>
              <a:rPr lang="ru-RU" sz="3600" dirty="0" smtClean="0"/>
              <a:t>костюм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75668" y="2248191"/>
            <a:ext cx="4184034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ребёнка </a:t>
            </a:r>
          </a:p>
          <a:p>
            <a:pPr marL="0" indent="0">
              <a:buNone/>
            </a:pPr>
            <a:r>
              <a:rPr lang="ru-RU" sz="3600" dirty="0"/>
              <a:t>д</a:t>
            </a:r>
            <a:r>
              <a:rPr lang="ru-RU" sz="3600" dirty="0" smtClean="0"/>
              <a:t>евочку </a:t>
            </a:r>
          </a:p>
          <a:p>
            <a:pPr marL="0" indent="0">
              <a:buNone/>
            </a:pPr>
            <a:r>
              <a:rPr lang="ru-RU" sz="3600" dirty="0"/>
              <a:t>к</a:t>
            </a:r>
            <a:r>
              <a:rPr lang="ru-RU" sz="3600" dirty="0" smtClean="0"/>
              <a:t>уклу </a:t>
            </a:r>
          </a:p>
          <a:p>
            <a:pPr marL="0" indent="0">
              <a:buNone/>
            </a:pPr>
            <a:r>
              <a:rPr lang="ru-RU" sz="3600" dirty="0"/>
              <a:t>б</a:t>
            </a:r>
            <a:r>
              <a:rPr lang="ru-RU" sz="3600" dirty="0" smtClean="0"/>
              <a:t>ольного  </a:t>
            </a:r>
          </a:p>
          <a:p>
            <a:pPr marL="0" indent="0">
              <a:buNone/>
            </a:pPr>
            <a:r>
              <a:rPr lang="ru-RU" sz="3600" dirty="0"/>
              <a:t>б</a:t>
            </a:r>
            <a:r>
              <a:rPr lang="ru-RU" sz="3600" dirty="0" smtClean="0"/>
              <a:t>абушку </a:t>
            </a:r>
          </a:p>
          <a:p>
            <a:pPr marL="0" indent="0">
              <a:buNone/>
            </a:pPr>
            <a:r>
              <a:rPr lang="ru-RU" sz="3600" dirty="0" smtClean="0"/>
              <a:t>дедушку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371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778" y="0"/>
            <a:ext cx="8596668" cy="276404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Творческая работа.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4000" dirty="0" smtClean="0">
                <a:solidFill>
                  <a:srgbClr val="7030A0"/>
                </a:solidFill>
              </a:rPr>
              <a:t>Составить и записать четверостишье, 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4000" dirty="0" smtClean="0">
                <a:solidFill>
                  <a:srgbClr val="7030A0"/>
                </a:solidFill>
              </a:rPr>
              <a:t>стихотворение или просто предложение.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00" y="2517832"/>
            <a:ext cx="4184650" cy="376637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940" y="2160982"/>
            <a:ext cx="3592195" cy="4480073"/>
          </a:xfrm>
        </p:spPr>
      </p:pic>
    </p:spTree>
    <p:extLst>
      <p:ext uri="{BB962C8B-B14F-4D97-AF65-F5344CB8AC3E}">
        <p14:creationId xmlns:p14="http://schemas.microsoft.com/office/powerpoint/2010/main" val="323666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исунок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4160"/>
            <a:ext cx="12192000" cy="727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2" descr="8920151fd3fe68fd5feaff8b87579614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429000"/>
            <a:ext cx="2357437" cy="285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" descr="8920151fd3fe68fd5feaff8b87579614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725" y="3429000"/>
            <a:ext cx="93027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2" descr="8920151fd3fe68fd5feaff8b87579614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923" y="3596481"/>
            <a:ext cx="1584325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" descr="8920151fd3fe68fd5feaff8b87579614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483" y="1826578"/>
            <a:ext cx="633412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Muzykalnye_detskie_igry_-_Pyatochka_nosochek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93198" y="7346315"/>
            <a:ext cx="609600" cy="609600"/>
          </a:xfrm>
          <a:prstGeom prst="rect">
            <a:avLst/>
          </a:prstGeom>
        </p:spPr>
      </p:pic>
      <p:pic>
        <p:nvPicPr>
          <p:cNvPr id="8" name="Muzykalnye_detskie_igry_-_Pyatochka_nosochek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57838" y="3911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6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04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84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5" descr="3c6fc44440ce41ee98a606c9e758672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08" y="3413760"/>
            <a:ext cx="2279650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5" descr="3c6fc44440ce41ee98a606c9e758672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3134678"/>
            <a:ext cx="9366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5" descr="3c6fc44440ce41ee98a606c9e758672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60" y="1567815"/>
            <a:ext cx="877888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3c6fc44440ce41ee98a606c9e758672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145" y="3346133"/>
            <a:ext cx="1695450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Muzykalnye_detskie_igry_-_Pyatochka_nosochek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45038" y="4156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14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498</TotalTime>
  <Words>242</Words>
  <Application>Microsoft Office PowerPoint</Application>
  <PresentationFormat>Произвольный</PresentationFormat>
  <Paragraphs>78</Paragraphs>
  <Slides>17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Грань</vt:lpstr>
      <vt:lpstr>Обобщение и систематизация знаний по теме «Глагол»</vt:lpstr>
      <vt:lpstr>Презентация PowerPoint</vt:lpstr>
      <vt:lpstr> . </vt:lpstr>
      <vt:lpstr>Проверяем : Глотаю, глотаем,глотаешь,глотаете, глотает, глотают. Ловим (н.в.),ловил(п.в.),будет ловить. Шумит, останавливается ,пыхтит, тарахтит, тормозит ,гудит.  </vt:lpstr>
      <vt:lpstr>ГЛАГОЛ  Что делать?  Что сделать?</vt:lpstr>
      <vt:lpstr>Употребляй глаголы правильно. Надеть (что-нибудь)                               Одеть (кого-нибудь) </vt:lpstr>
      <vt:lpstr>Творческая работа. Составить и записать четверостишье,  стихотворение или просто предложение.  </vt:lpstr>
      <vt:lpstr>Презентация PowerPoint</vt:lpstr>
      <vt:lpstr>Презентация PowerPoint</vt:lpstr>
      <vt:lpstr>Презентация PowerPoint</vt:lpstr>
      <vt:lpstr>Проверим умение писать личные окончания глаголов.  </vt:lpstr>
      <vt:lpstr>Фразеологические бороты.  Объяснить.</vt:lpstr>
      <vt:lpstr>НЕ С ГЛАГОЛАМИ.  Запомнить и   записать.</vt:lpstr>
      <vt:lpstr>Какие новые хорошие привычки запомнили? Какие хотите добавить?</vt:lpstr>
      <vt:lpstr>Презентация PowerPoint</vt:lpstr>
      <vt:lpstr>Итог урока</vt:lpstr>
      <vt:lpstr>СПАСИБО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и систематизация знаний по теме «Глагол»</dc:title>
  <dc:creator>Ольга</dc:creator>
  <cp:lastModifiedBy>Asus</cp:lastModifiedBy>
  <cp:revision>67</cp:revision>
  <dcterms:created xsi:type="dcterms:W3CDTF">2014-04-30T10:53:11Z</dcterms:created>
  <dcterms:modified xsi:type="dcterms:W3CDTF">2020-05-08T18:03:16Z</dcterms:modified>
</cp:coreProperties>
</file>